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9" r:id="rId11"/>
    <p:sldId id="264" r:id="rId12"/>
    <p:sldId id="265" r:id="rId13"/>
    <p:sldId id="266" r:id="rId14"/>
    <p:sldId id="268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Calibri (MS) Bold" panose="020B0604020202020204" charset="0"/>
      <p:regular r:id="rId21"/>
    </p:embeddedFont>
    <p:embeddedFont>
      <p:font typeface="Noto Sans" panose="020B0502040504020204" pitchFamily="34" charset="0"/>
      <p:regular r:id="rId22"/>
      <p:bold r:id="rId23"/>
      <p:italic r:id="rId24"/>
      <p:boldItalic r:id="rId25"/>
    </p:embeddedFont>
    <p:embeddedFont>
      <p:font typeface="Times New Roman Bold" panose="02020803070505020304" pitchFamily="18" charset="0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78" y="10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140294" y="2775759"/>
            <a:ext cx="16360114" cy="825908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ts val="4803"/>
              </a:lnSpc>
            </a:pPr>
            <a:r>
              <a:rPr lang="en-US" sz="4003" b="1">
                <a:solidFill>
                  <a:srgbClr val="3760AA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FACULTY OF COMPUTER ENGINEERING AND ELECTRONICS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20016" y="9053903"/>
            <a:ext cx="12625397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2"/>
              </a:lnSpc>
            </a:pPr>
            <a:r>
              <a:rPr lang="en-US" sz="3002" b="1">
                <a:solidFill>
                  <a:srgbClr val="89898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 Nang, January, 2026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45138" y="2259921"/>
            <a:ext cx="8350425" cy="62195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ts val="3602"/>
              </a:lnSpc>
            </a:pPr>
            <a:r>
              <a:rPr lang="en-US" sz="3002" b="1">
                <a:solidFill>
                  <a:srgbClr val="C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Nhân bản</a:t>
            </a:r>
            <a:r>
              <a:rPr lang="en-US" sz="3002" b="1">
                <a:solidFill>
                  <a:srgbClr val="376092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</a:t>
            </a:r>
            <a:r>
              <a:rPr lang="en-US" sz="3002" b="1">
                <a:solidFill>
                  <a:srgbClr val="FFC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Phụng sự</a:t>
            </a:r>
            <a:r>
              <a:rPr lang="en-US" sz="3002" b="1">
                <a:solidFill>
                  <a:srgbClr val="376092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</a:t>
            </a:r>
            <a:r>
              <a:rPr lang="en-US" sz="3002" b="1">
                <a:solidFill>
                  <a:srgbClr val="00206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Khai phóng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43898" y="3170854"/>
            <a:ext cx="15552906" cy="1286858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ts val="6000"/>
              </a:lnSpc>
            </a:pPr>
            <a:r>
              <a:rPr lang="en-US" sz="5000" b="1">
                <a:solidFill>
                  <a:srgbClr val="C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GRADUATION PROJECT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4315384"/>
            <a:ext cx="17129959" cy="242679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ts val="5760"/>
              </a:lnSpc>
            </a:pPr>
            <a:r>
              <a:rPr lang="en-US" sz="4800" b="1">
                <a:solidFill>
                  <a:srgbClr val="3760AA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DESIGN AND DEVELOPMENT OF A REAL-TIME DISPLAY INSTRUMENT CLUSTER INTEGRATED WITH AI FOR ADVANCED DRIVER ASSISTANCE SYSTEM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032027" y="6875736"/>
            <a:ext cx="10455335" cy="181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9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Student Name: 	Tran Van Quoc Dat</a:t>
            </a:r>
          </a:p>
          <a:p>
            <a:pPr algn="l">
              <a:lnSpc>
                <a:spcPts val="4799"/>
              </a:lnSpc>
            </a:pPr>
            <a:r>
              <a:rPr lang="en-US" sz="39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Student ID:		21CE077</a:t>
            </a:r>
          </a:p>
          <a:p>
            <a:pPr algn="l">
              <a:lnSpc>
                <a:spcPts val="4799"/>
              </a:lnSpc>
            </a:pPr>
            <a:r>
              <a:rPr lang="en-US" sz="39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Supervisor: 	    MSc. Nguyen Thi Huyen Trang		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134597" y="1854103"/>
            <a:ext cx="15602965" cy="460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Pipeline: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Bus: 50ms cycle.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Gateway: Converts between CAN and UART.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Central Unit: Receives data stream for display.</a:t>
            </a:r>
          </a:p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Gateway Node (Multitasking):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TaskSerial: Sends display data.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Synchronization: Uses Mutex to lock shared memory.</a:t>
            </a:r>
          </a:p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Central Unit: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Mechanism: Separates the Backend and Frontend.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IPC Communication: Uses UDP Localhost.</a:t>
            </a:r>
          </a:p>
        </p:txBody>
      </p:sp>
      <p:sp>
        <p:nvSpPr>
          <p:cNvPr id="4" name="Freeform 4"/>
          <p:cNvSpPr/>
          <p:nvPr/>
        </p:nvSpPr>
        <p:spPr>
          <a:xfrm>
            <a:off x="3154272" y="6705406"/>
            <a:ext cx="11102253" cy="2999455"/>
          </a:xfrm>
          <a:custGeom>
            <a:avLst/>
            <a:gdLst/>
            <a:ahLst/>
            <a:cxnLst/>
            <a:rect l="l" t="t" r="r" b="b"/>
            <a:pathLst>
              <a:path w="11102253" h="2999455">
                <a:moveTo>
                  <a:pt x="0" y="0"/>
                </a:moveTo>
                <a:lnTo>
                  <a:pt x="11102252" y="0"/>
                </a:lnTo>
                <a:lnTo>
                  <a:pt x="11102252" y="2999455"/>
                </a:lnTo>
                <a:lnTo>
                  <a:pt x="0" y="29994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92" t="-4593" b="-561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933450"/>
            <a:ext cx="7474327" cy="69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Algorithm Design &amp; Data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37663" y="144358"/>
            <a:ext cx="6755234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  <a:spcBef>
                <a:spcPct val="0"/>
              </a:spcBef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(2/6)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14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775938" y="1631950"/>
            <a:ext cx="4616175" cy="7626350"/>
          </a:xfrm>
          <a:custGeom>
            <a:avLst/>
            <a:gdLst/>
            <a:ahLst/>
            <a:cxnLst/>
            <a:rect l="l" t="t" r="r" b="b"/>
            <a:pathLst>
              <a:path w="4616175" h="7626350">
                <a:moveTo>
                  <a:pt x="0" y="0"/>
                </a:moveTo>
                <a:lnTo>
                  <a:pt x="4616175" y="0"/>
                </a:lnTo>
                <a:lnTo>
                  <a:pt x="4616175" y="7626350"/>
                </a:lnTo>
                <a:lnTo>
                  <a:pt x="0" y="7626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003" t="-74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933450"/>
            <a:ext cx="4863401" cy="69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Algorithm Flowcharts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47188" y="134833"/>
            <a:ext cx="6755234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  <a:spcBef>
                <a:spcPct val="0"/>
              </a:spcBef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(3/6)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798830" y="9388983"/>
            <a:ext cx="4660369" cy="3642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Motor Control Node algorithm flowchart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6834" y="9388983"/>
            <a:ext cx="5025366" cy="3642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 flowchart for Body Control Node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9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5F00CE-2A41-FD75-2D64-05F4A13F9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152" y="1631950"/>
            <a:ext cx="5434901" cy="756645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739106" y="1028700"/>
            <a:ext cx="7829756" cy="8856857"/>
          </a:xfrm>
          <a:custGeom>
            <a:avLst/>
            <a:gdLst/>
            <a:ahLst/>
            <a:cxnLst/>
            <a:rect l="l" t="t" r="r" b="b"/>
            <a:pathLst>
              <a:path w="7829756" h="8856857">
                <a:moveTo>
                  <a:pt x="0" y="0"/>
                </a:moveTo>
                <a:lnTo>
                  <a:pt x="7829756" y="0"/>
                </a:lnTo>
                <a:lnTo>
                  <a:pt x="7829756" y="8856857"/>
                </a:lnTo>
                <a:lnTo>
                  <a:pt x="0" y="88568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686" t="-17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1549400"/>
            <a:ext cx="5038701" cy="69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Algorithm Flowcharts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247188" y="144358"/>
            <a:ext cx="6755234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  <a:spcBef>
                <a:spcPct val="0"/>
              </a:spcBef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(4/6)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3971" y="2324100"/>
            <a:ext cx="8075997" cy="481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system runs on FreeRTOS, handling parallel multitasking.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Central data is managed using sysState + mutex.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Communication includes CAN (data reception) and UART (command transmission).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Logic is divided into three main functions:</a:t>
            </a:r>
          </a:p>
          <a:p>
            <a:pPr marL="1295400" lvl="2" indent="-431800" algn="just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Receiving &amp; processing data</a:t>
            </a:r>
          </a:p>
          <a:p>
            <a:pPr marL="1295400" lvl="2" indent="-431800" algn="just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Controlling devices</a:t>
            </a:r>
          </a:p>
          <a:p>
            <a:pPr marL="1295400" lvl="2" indent="-431800" algn="just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Communicating with the Central Unit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10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529763" y="1028700"/>
            <a:ext cx="8115300" cy="8818028"/>
          </a:xfrm>
          <a:custGeom>
            <a:avLst/>
            <a:gdLst/>
            <a:ahLst/>
            <a:cxnLst/>
            <a:rect l="l" t="t" r="r" b="b"/>
            <a:pathLst>
              <a:path w="8115300" h="8818028">
                <a:moveTo>
                  <a:pt x="0" y="0"/>
                </a:moveTo>
                <a:lnTo>
                  <a:pt x="8115299" y="0"/>
                </a:lnTo>
                <a:lnTo>
                  <a:pt x="8115299" y="8818028"/>
                </a:lnTo>
                <a:lnTo>
                  <a:pt x="0" y="88180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16" t="-97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1549400"/>
            <a:ext cx="5038701" cy="69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Algorithm Flowcharts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247188" y="144358"/>
            <a:ext cx="6755234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  <a:spcBef>
                <a:spcPct val="0"/>
              </a:spcBef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(5/6)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456389"/>
            <a:ext cx="8357350" cy="587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Central Unit is the central processing node of the system.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operates on a multi-threaded model.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consists of 3 main functional blocks:</a:t>
            </a:r>
          </a:p>
          <a:p>
            <a:pPr marL="1295400" lvl="2" indent="-431800" algn="just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Interface: displaying and interacting with the user.</a:t>
            </a:r>
          </a:p>
          <a:p>
            <a:pPr marL="1295400" lvl="2" indent="-431800" algn="just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Processing: receiving and processing data from the Gateway via UART.</a:t>
            </a:r>
          </a:p>
          <a:p>
            <a:pPr marL="1295400" lvl="2" indent="-431800" algn="just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Camera Processing: recognizing traffic signs.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processing results are synchronized and displayed on the GUI.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11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66744" y="2183448"/>
            <a:ext cx="13727885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Pre-processing: HSV color conversion    Red/green color filtering    ROI cropping.</a:t>
            </a:r>
          </a:p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Inference: Incorporating ROI into the TFLite model for classification.</a:t>
            </a:r>
          </a:p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Stable Logic: Consecutive Frames Validation algorithm - Only displays results when identical recognition occurs in 4 consecutive frames</a:t>
            </a:r>
          </a:p>
        </p:txBody>
      </p:sp>
      <p:sp>
        <p:nvSpPr>
          <p:cNvPr id="4" name="AutoShape 4"/>
          <p:cNvSpPr/>
          <p:nvPr/>
        </p:nvSpPr>
        <p:spPr>
          <a:xfrm>
            <a:off x="7620000" y="2400300"/>
            <a:ext cx="28769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1811000" y="2400300"/>
            <a:ext cx="28769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3493371" y="4430395"/>
            <a:ext cx="11301259" cy="3997820"/>
          </a:xfrm>
          <a:custGeom>
            <a:avLst/>
            <a:gdLst/>
            <a:ahLst/>
            <a:cxnLst/>
            <a:rect l="l" t="t" r="r" b="b"/>
            <a:pathLst>
              <a:path w="11301259" h="3997820">
                <a:moveTo>
                  <a:pt x="0" y="0"/>
                </a:moveTo>
                <a:lnTo>
                  <a:pt x="11301258" y="0"/>
                </a:lnTo>
                <a:lnTo>
                  <a:pt x="11301258" y="3997820"/>
                </a:lnTo>
                <a:lnTo>
                  <a:pt x="0" y="39978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933450"/>
            <a:ext cx="7792018" cy="69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Image processing and AI workflows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247188" y="134833"/>
            <a:ext cx="6755234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  <a:spcBef>
                <a:spcPct val="0"/>
              </a:spcBef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(6/6)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024209" y="2767270"/>
            <a:ext cx="14239582" cy="4752460"/>
          </a:xfrm>
          <a:custGeom>
            <a:avLst/>
            <a:gdLst/>
            <a:ahLst/>
            <a:cxnLst/>
            <a:rect l="l" t="t" r="r" b="b"/>
            <a:pathLst>
              <a:path w="14239582" h="4752460">
                <a:moveTo>
                  <a:pt x="0" y="0"/>
                </a:moveTo>
                <a:lnTo>
                  <a:pt x="14239582" y="0"/>
                </a:lnTo>
                <a:lnTo>
                  <a:pt x="14239582" y="4752460"/>
                </a:lnTo>
                <a:lnTo>
                  <a:pt x="0" y="47524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5434101" y="120422"/>
            <a:ext cx="2568321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RESULTS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781848" y="7978045"/>
            <a:ext cx="8724305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2"/>
              </a:lnSpc>
              <a:spcBef>
                <a:spcPct val="0"/>
              </a:spcBef>
            </a:pPr>
            <a:r>
              <a:rPr lang="en-US" sz="27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Performance Metrics: Accuracy and Loss over Epochs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656649" y="1337498"/>
            <a:ext cx="5175805" cy="7612005"/>
          </a:xfrm>
          <a:custGeom>
            <a:avLst/>
            <a:gdLst/>
            <a:ahLst/>
            <a:cxnLst/>
            <a:rect l="l" t="t" r="r" b="b"/>
            <a:pathLst>
              <a:path w="5175805" h="7612005">
                <a:moveTo>
                  <a:pt x="0" y="0"/>
                </a:moveTo>
                <a:lnTo>
                  <a:pt x="5175805" y="0"/>
                </a:lnTo>
                <a:lnTo>
                  <a:pt x="5175805" y="7612004"/>
                </a:lnTo>
                <a:lnTo>
                  <a:pt x="0" y="76120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7756" b="-1339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047907" y="1663396"/>
            <a:ext cx="4615120" cy="3472878"/>
          </a:xfrm>
          <a:custGeom>
            <a:avLst/>
            <a:gdLst/>
            <a:ahLst/>
            <a:cxnLst/>
            <a:rect l="l" t="t" r="r" b="b"/>
            <a:pathLst>
              <a:path w="4615120" h="3472878">
                <a:moveTo>
                  <a:pt x="0" y="0"/>
                </a:moveTo>
                <a:lnTo>
                  <a:pt x="4615120" y="0"/>
                </a:lnTo>
                <a:lnTo>
                  <a:pt x="4615120" y="3472877"/>
                </a:lnTo>
                <a:lnTo>
                  <a:pt x="0" y="34728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28700" y="5136273"/>
            <a:ext cx="4634327" cy="3487331"/>
          </a:xfrm>
          <a:custGeom>
            <a:avLst/>
            <a:gdLst/>
            <a:ahLst/>
            <a:cxnLst/>
            <a:rect l="l" t="t" r="r" b="b"/>
            <a:pathLst>
              <a:path w="4634327" h="3487331">
                <a:moveTo>
                  <a:pt x="0" y="0"/>
                </a:moveTo>
                <a:lnTo>
                  <a:pt x="4634327" y="0"/>
                </a:lnTo>
                <a:lnTo>
                  <a:pt x="4634327" y="3487331"/>
                </a:lnTo>
                <a:lnTo>
                  <a:pt x="0" y="34873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733833" y="3694182"/>
            <a:ext cx="3852009" cy="2898637"/>
          </a:xfrm>
          <a:custGeom>
            <a:avLst/>
            <a:gdLst/>
            <a:ahLst/>
            <a:cxnLst/>
            <a:rect l="l" t="t" r="r" b="b"/>
            <a:pathLst>
              <a:path w="3852009" h="2898637">
                <a:moveTo>
                  <a:pt x="0" y="0"/>
                </a:moveTo>
                <a:lnTo>
                  <a:pt x="3852010" y="0"/>
                </a:lnTo>
                <a:lnTo>
                  <a:pt x="3852010" y="2898636"/>
                </a:lnTo>
                <a:lnTo>
                  <a:pt x="0" y="28986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5434101" y="120422"/>
            <a:ext cx="2568321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RESULTS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070008" y="119577"/>
            <a:ext cx="2932414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FINDINGS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725579"/>
            <a:ext cx="16230600" cy="3686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8153" lvl="1" indent="-324077" algn="just">
              <a:lnSpc>
                <a:spcPts val="3602"/>
              </a:lnSpc>
              <a:spcBef>
                <a:spcPct val="0"/>
              </a:spcBef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Performance: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Processing Speed: 25-30 FPS.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System-wide Latency: ~100ms.</a:t>
            </a:r>
          </a:p>
          <a:p>
            <a:pPr marL="648153" lvl="1" indent="-324077" algn="just">
              <a:lnSpc>
                <a:spcPts val="3602"/>
              </a:lnSpc>
              <a:spcBef>
                <a:spcPct val="0"/>
              </a:spcBef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Stability: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Network: Packet Error Rate &lt; 1%.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operates continuously for &gt; 1 hour without crashing.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Compared to Objectives: 100% of the set functions (Hardware, Communication, AI, Display) have been completed.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3977728" y="119577"/>
            <a:ext cx="4024693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CONCLUSIONS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714330"/>
            <a:ext cx="16230600" cy="322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Summary: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Successfully built an integrated embedded system.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Effectively applied technologies: Qt/QML, TFLite, FreeRTOS.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Limitations: Camera performance is limited in backlit conditions; Pi cooling needs improvement.</a:t>
            </a:r>
          </a:p>
          <a:p>
            <a:pPr marL="648153" lvl="1" indent="-324077" algn="just">
              <a:lnSpc>
                <a:spcPts val="3602"/>
              </a:lnSpc>
              <a:spcBef>
                <a:spcPct val="0"/>
              </a:spcBef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Development: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Upgrade to CAN-FD standard.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Expand the traffic sign dataset (traffic lights, lanes).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5114706" y="3770182"/>
            <a:ext cx="8058588" cy="272520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ts val="6244"/>
              </a:lnSpc>
            </a:pPr>
            <a:r>
              <a:rPr lang="en-US" sz="5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 FOR LISTENING!</a:t>
            </a:r>
          </a:p>
          <a:p>
            <a:pPr algn="ctr">
              <a:lnSpc>
                <a:spcPts val="6244"/>
              </a:lnSpc>
            </a:pPr>
            <a:r>
              <a:rPr lang="en-US" sz="5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Q&amp;A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45138" y="1208275"/>
            <a:ext cx="8350425" cy="62195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ts val="3602"/>
              </a:lnSpc>
            </a:pPr>
            <a:r>
              <a:rPr lang="en-US" sz="3002" b="1">
                <a:solidFill>
                  <a:srgbClr val="C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Nhân bản</a:t>
            </a:r>
            <a:r>
              <a:rPr lang="en-US" sz="3002" b="1">
                <a:solidFill>
                  <a:srgbClr val="376092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</a:t>
            </a:r>
            <a:r>
              <a:rPr lang="en-US" sz="3002" b="1">
                <a:solidFill>
                  <a:srgbClr val="FFC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Phụng sự</a:t>
            </a:r>
            <a:r>
              <a:rPr lang="en-US" sz="3002" b="1">
                <a:solidFill>
                  <a:srgbClr val="376092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 </a:t>
            </a:r>
            <a:r>
              <a:rPr lang="en-US" sz="3002" b="1">
                <a:solidFill>
                  <a:srgbClr val="00206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Khai phóng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691613" y="2085680"/>
            <a:ext cx="14118088" cy="512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1284" lvl="1" indent="-380642" algn="l">
              <a:lnSpc>
                <a:spcPts val="5043"/>
              </a:lnSpc>
              <a:buAutoNum type="arabicPeriod"/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Acknowledgment</a:t>
            </a:r>
          </a:p>
          <a:p>
            <a:pPr marL="761284" lvl="1" indent="-380642" algn="l">
              <a:lnSpc>
                <a:spcPts val="5043"/>
              </a:lnSpc>
              <a:buAutoNum type="arabicPeriod"/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Overview</a:t>
            </a:r>
          </a:p>
          <a:p>
            <a:pPr marL="761284" lvl="1" indent="-380642" algn="l">
              <a:lnSpc>
                <a:spcPts val="5043"/>
              </a:lnSpc>
              <a:buAutoNum type="arabicPeriod"/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Project Goals</a:t>
            </a:r>
          </a:p>
          <a:p>
            <a:pPr marL="761284" lvl="1" indent="-380642" algn="l">
              <a:lnSpc>
                <a:spcPts val="5043"/>
              </a:lnSpc>
              <a:buAutoNum type="arabicPeriod"/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Theories</a:t>
            </a:r>
          </a:p>
          <a:p>
            <a:pPr marL="761284" lvl="1" indent="-380642" algn="l">
              <a:lnSpc>
                <a:spcPts val="5043"/>
              </a:lnSpc>
              <a:buAutoNum type="arabicPeriod"/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</a:t>
            </a:r>
          </a:p>
          <a:p>
            <a:pPr marL="761284" lvl="1" indent="-380642" algn="l">
              <a:lnSpc>
                <a:spcPts val="5043"/>
              </a:lnSpc>
              <a:buAutoNum type="arabicPeriod"/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Results</a:t>
            </a:r>
          </a:p>
          <a:p>
            <a:pPr marL="761284" lvl="1" indent="-380642" algn="l">
              <a:lnSpc>
                <a:spcPts val="5043"/>
              </a:lnSpc>
              <a:buAutoNum type="arabicPeriod"/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Findings</a:t>
            </a:r>
          </a:p>
          <a:p>
            <a:pPr marL="761284" lvl="1" indent="-380642" algn="l">
              <a:lnSpc>
                <a:spcPts val="5043"/>
              </a:lnSpc>
              <a:buAutoNum type="arabicPeriod"/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Conclusions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691613" y="1447505"/>
            <a:ext cx="2750367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OUTLINE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2033588"/>
            <a:ext cx="6027205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Acknowledgment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862263"/>
            <a:ext cx="16230600" cy="3686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8153" lvl="1" indent="-324077" algn="just">
              <a:lnSpc>
                <a:spcPts val="3602"/>
              </a:lnSpc>
              <a:spcBef>
                <a:spcPct val="0"/>
              </a:spcBef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 would like to express my deepest gratitude to: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Board of Directors and Faculty of VKU University for providing invaluable knowledge and support throughout my studies.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My supervisor, Professor Nguyen Thi Huyen Trang, for her dedicated guidance, professional advice, and unwavering encouragement.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My family and friends for being my motivation and support in this project.</a:t>
            </a:r>
          </a:p>
          <a:p>
            <a:pPr marL="1296307" lvl="2" indent="-432102" algn="just">
              <a:lnSpc>
                <a:spcPts val="3602"/>
              </a:lnSpc>
              <a:spcBef>
                <a:spcPct val="0"/>
              </a:spcBef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thesis evaluation committee for their time and valuable feedback that helped to perfect this thesis.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5403304" y="5733879"/>
            <a:ext cx="7481392" cy="3675234"/>
          </a:xfrm>
          <a:custGeom>
            <a:avLst/>
            <a:gdLst/>
            <a:ahLst/>
            <a:cxnLst/>
            <a:rect l="l" t="t" r="r" b="b"/>
            <a:pathLst>
              <a:path w="7481392" h="3675234">
                <a:moveTo>
                  <a:pt x="0" y="0"/>
                </a:moveTo>
                <a:lnTo>
                  <a:pt x="7481392" y="0"/>
                </a:lnTo>
                <a:lnTo>
                  <a:pt x="7481392" y="3675233"/>
                </a:lnTo>
                <a:lnTo>
                  <a:pt x="0" y="36752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147401" y="1476204"/>
            <a:ext cx="2750367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Overview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61726" y="2181054"/>
            <a:ext cx="15797574" cy="322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2"/>
              </a:lnSpc>
              <a:spcBef>
                <a:spcPct val="0"/>
              </a:spcBef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Context: The automotive industry is entering a technological revolution (EV, Autonomous, IoT).</a:t>
            </a:r>
          </a:p>
          <a:p>
            <a:pPr algn="just">
              <a:lnSpc>
                <a:spcPts val="3602"/>
              </a:lnSpc>
              <a:spcBef>
                <a:spcPct val="0"/>
              </a:spcBef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Challenge: The old mechanical instrument panel no longer meets the complex information display needs of modern vehicles.</a:t>
            </a:r>
          </a:p>
          <a:p>
            <a:pPr algn="just">
              <a:lnSpc>
                <a:spcPts val="3602"/>
              </a:lnSpc>
              <a:spcBef>
                <a:spcPct val="0"/>
              </a:spcBef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&amp; Trend: Digitalization to Digital Instrument Cluster.</a:t>
            </a:r>
          </a:p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Increased visual appeal.</a:t>
            </a:r>
          </a:p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Diversified displayed information.</a:t>
            </a:r>
          </a:p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Enhanced modern driving experience.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174337" y="2277547"/>
            <a:ext cx="4131866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Project Goals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058597"/>
            <a:ext cx="16230600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Distributed hardware with 4 stable nodes.</a:t>
            </a:r>
          </a:p>
          <a:p>
            <a:pPr marL="647702" lvl="1" indent="-323851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Reliable communication via CAN Bus network.</a:t>
            </a:r>
          </a:p>
          <a:p>
            <a:pPr marL="647702" lvl="1" indent="-323851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Integrated AI for real-time traffic sign recognition.</a:t>
            </a:r>
          </a:p>
          <a:p>
            <a:pPr marL="647702" lvl="1" indent="-323851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Smooth on-screen interface.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63471" y="6606550"/>
            <a:ext cx="6530741" cy="2802562"/>
          </a:xfrm>
          <a:custGeom>
            <a:avLst/>
            <a:gdLst/>
            <a:ahLst/>
            <a:cxnLst/>
            <a:rect l="l" t="t" r="r" b="b"/>
            <a:pathLst>
              <a:path w="6530741" h="2802562">
                <a:moveTo>
                  <a:pt x="0" y="0"/>
                </a:moveTo>
                <a:lnTo>
                  <a:pt x="6530741" y="0"/>
                </a:lnTo>
                <a:lnTo>
                  <a:pt x="6530741" y="2802562"/>
                </a:lnTo>
                <a:lnTo>
                  <a:pt x="0" y="28025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44000" y="6308214"/>
            <a:ext cx="7330128" cy="3251711"/>
          </a:xfrm>
          <a:custGeom>
            <a:avLst/>
            <a:gdLst/>
            <a:ahLst/>
            <a:cxnLst/>
            <a:rect l="l" t="t" r="r" b="b"/>
            <a:pathLst>
              <a:path w="7330128" h="3251711">
                <a:moveTo>
                  <a:pt x="0" y="0"/>
                </a:moveTo>
                <a:lnTo>
                  <a:pt x="7330128" y="0"/>
                </a:lnTo>
                <a:lnTo>
                  <a:pt x="7330128" y="3251711"/>
                </a:lnTo>
                <a:lnTo>
                  <a:pt x="0" y="32517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1842770"/>
            <a:ext cx="16230600" cy="3686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Advanced Driver Assistance Systems: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collection of active safety technologies that help minimize accident risks and assist the driver.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this project: Focus on collision warning, engine control, and traffic sign recognition.</a:t>
            </a:r>
          </a:p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Controller Area Network Protocol: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Principle: Uses differential signals on two CAN_H and CAN_L wires, providing extremely high interference resistance in the automotive environment.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Arbitration Mechanism: The network does not have a fixed Master/Slave. In case of conflict, the right to transmit belongs to the packet with the smaller ID.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884925" y="143280"/>
            <a:ext cx="3959572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3"/>
              </a:lnSpc>
              <a:spcBef>
                <a:spcPct val="0"/>
              </a:spcBef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THEORIES (1/3)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63471" y="923925"/>
            <a:ext cx="6632729" cy="6588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Fundamental theoretical basis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3876335" y="148152"/>
            <a:ext cx="4097512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THEORIES (2/3)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957387"/>
            <a:ext cx="16230600" cy="5514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MobileNetV2 Model:</a:t>
            </a:r>
          </a:p>
          <a:p>
            <a:pPr marL="1295403" lvl="2" indent="-431801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Combines MobileNetV2 for traffic sign recognition.</a:t>
            </a:r>
          </a:p>
          <a:p>
            <a:pPr marL="1295403" lvl="2" indent="-431801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Applies a Hybrid Approach: Pre-filters HSV colors to define ROI, reducing AI load.</a:t>
            </a:r>
          </a:p>
          <a:p>
            <a:pPr marL="647702" lvl="1" indent="-323851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TFLite Quantization:</a:t>
            </a:r>
          </a:p>
          <a:p>
            <a:pPr marL="1295403" lvl="2" indent="-431801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Quantizes the model from Float32 to Int8.</a:t>
            </a:r>
          </a:p>
          <a:p>
            <a:pPr marL="1295403" lvl="2" indent="-431801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Optimizes inference speed on Raspberry Pi ARM CPUs.</a:t>
            </a:r>
          </a:p>
          <a:p>
            <a:pPr marL="647702" lvl="1" indent="-323851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Qt/QML &amp; PyQt5: </a:t>
            </a:r>
          </a:p>
          <a:p>
            <a:pPr marL="1295403" lvl="2" indent="-431801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Separate architecture: Backend – Frontend.</a:t>
            </a:r>
          </a:p>
          <a:p>
            <a:pPr marL="1295403" lvl="2" indent="-431801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Signal &amp; Slot mechanism: Asynchronous interface updates, preventing UI hangs.</a:t>
            </a:r>
          </a:p>
          <a:p>
            <a:pPr marL="647702" lvl="1" indent="-323851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FreeRTOS operating system:</a:t>
            </a:r>
          </a:p>
          <a:p>
            <a:pPr marL="1295403" lvl="2" indent="-431801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Applicable to Gateway Node.</a:t>
            </a:r>
          </a:p>
          <a:p>
            <a:pPr marL="1295403" lvl="2" indent="-431801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Multitasking management: Prioritization for CAN receiving tasks and UART sending tasks.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923925"/>
            <a:ext cx="5676900" cy="6588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Technology &amp; Algorithms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02412" y="1897299"/>
            <a:ext cx="10535853" cy="553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</a:t>
            </a:r>
          </a:p>
          <a:p>
            <a:pPr marL="647700" lvl="1" indent="-323850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Lightweight CNN architecture, optimized for low-resource devices</a:t>
            </a:r>
          </a:p>
          <a:p>
            <a:pPr marL="647700" lvl="1" indent="-323850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Depthwise Separable Convolution</a:t>
            </a:r>
          </a:p>
          <a:p>
            <a:pPr marL="647700" lvl="1" indent="-323850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Good balance between accuracy, speed, and memory</a:t>
            </a:r>
          </a:p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</a:t>
            </a:r>
          </a:p>
          <a:p>
            <a:pPr marL="647700" lvl="1" indent="-323850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 the model to TFLite + Quantization</a:t>
            </a:r>
          </a:p>
          <a:p>
            <a:pPr marL="647700" lvl="1" indent="-323850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Reduced model size</a:t>
            </a:r>
          </a:p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</a:p>
          <a:p>
            <a:pPr marL="647700" lvl="1" indent="-323850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Stable traffic sign recognition</a:t>
            </a:r>
          </a:p>
          <a:p>
            <a:pPr marL="647700" lvl="1" indent="-323850" algn="just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FPS meets system requirements</a:t>
            </a:r>
          </a:p>
          <a:p>
            <a:pPr algn="just">
              <a:lnSpc>
                <a:spcPts val="3600"/>
              </a:lnSpc>
            </a:pPr>
            <a:endParaRPr lang="en-US" sz="3000">
              <a:solidFill>
                <a:srgbClr val="1F497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0490891" y="3048663"/>
            <a:ext cx="7511530" cy="6065561"/>
          </a:xfrm>
          <a:custGeom>
            <a:avLst/>
            <a:gdLst/>
            <a:ahLst/>
            <a:cxnLst/>
            <a:rect l="l" t="t" r="r" b="b"/>
            <a:pathLst>
              <a:path w="7511530" h="6065561">
                <a:moveTo>
                  <a:pt x="0" y="0"/>
                </a:moveTo>
                <a:lnTo>
                  <a:pt x="7511530" y="0"/>
                </a:lnTo>
                <a:lnTo>
                  <a:pt x="7511530" y="6065560"/>
                </a:lnTo>
                <a:lnTo>
                  <a:pt x="0" y="60655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933450"/>
            <a:ext cx="12133787" cy="69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MobileNetV2 + TensorFlow Lite for Embedded Devices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837988" y="134833"/>
            <a:ext cx="4145212" cy="6572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THEORIES (2/3)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12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000665" y="2102584"/>
            <a:ext cx="9001756" cy="6081832"/>
          </a:xfrm>
          <a:custGeom>
            <a:avLst/>
            <a:gdLst/>
            <a:ahLst/>
            <a:cxnLst/>
            <a:rect l="l" t="t" r="r" b="b"/>
            <a:pathLst>
              <a:path w="9001756" h="6081832">
                <a:moveTo>
                  <a:pt x="0" y="0"/>
                </a:moveTo>
                <a:lnTo>
                  <a:pt x="9001756" y="0"/>
                </a:lnTo>
                <a:lnTo>
                  <a:pt x="9001756" y="6081832"/>
                </a:lnTo>
                <a:lnTo>
                  <a:pt x="0" y="6081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82" t="-2730" b="-104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2242719" y="140958"/>
            <a:ext cx="5759702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3"/>
              </a:lnSpc>
            </a:pPr>
            <a:r>
              <a:rPr lang="en-US" sz="4203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 (1/6)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709420"/>
            <a:ext cx="7676698" cy="825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Requirements Analysis: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Functional: Collecting steering signals, controlling the motor, AI traffic sign recognition, displaying the interface.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Non-functional: Real-time operation, reliable communication in noisy environments.</a:t>
            </a:r>
          </a:p>
          <a:p>
            <a:pPr marL="648153" lvl="1" indent="-324077" algn="just">
              <a:lnSpc>
                <a:spcPts val="3602"/>
              </a:lnSpc>
              <a:buFont typeface="Arial"/>
              <a:buChar char="•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Distributed System Architecture: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Connection Model: 4 independent nodes communicating via CAN Bus and UART.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Node 1 - Body Control: Collects input signals.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Node 2 - Motor Control: Controls actuators and provides speed feedback.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Node 3 - Gateway: Bridges CAN and UART data conversion.</a:t>
            </a:r>
          </a:p>
          <a:p>
            <a:pPr marL="1296307" lvl="2" indent="-432102" algn="just">
              <a:lnSpc>
                <a:spcPts val="3602"/>
              </a:lnSpc>
              <a:buFont typeface="Arial"/>
              <a:buChar char="⚬"/>
            </a:pPr>
            <a:r>
              <a:rPr lang="en-US" sz="3002">
                <a:solidFill>
                  <a:srgbClr val="1F497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Node 4 - Central Unit: Handles heavy tasks and user interface.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33450"/>
            <a:ext cx="6938331" cy="69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 b="1">
                <a:solidFill>
                  <a:srgbClr val="1F497D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System Analysis &amp; Architecture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497D"/>
                </a:solidFill>
                <a:latin typeface="Noto Sans"/>
                <a:ea typeface="Noto Sans"/>
                <a:cs typeface="Noto Sans"/>
                <a:sym typeface="Noto Sans"/>
              </a:rPr>
              <a:t>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1047</Words>
  <Application>Microsoft Office PowerPoint</Application>
  <PresentationFormat>Custom</PresentationFormat>
  <Paragraphs>158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Times New Roman</vt:lpstr>
      <vt:lpstr>Times New Roman Bold</vt:lpstr>
      <vt:lpstr>Noto Sans</vt:lpstr>
      <vt:lpstr>Calibri</vt:lpstr>
      <vt:lpstr>Arial</vt:lpstr>
      <vt:lpstr>Calibri (MS)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Đồ án tốt nghiệp</dc:title>
  <cp:lastModifiedBy>Tran Dat</cp:lastModifiedBy>
  <cp:revision>3</cp:revision>
  <dcterms:created xsi:type="dcterms:W3CDTF">2006-08-16T00:00:00Z</dcterms:created>
  <dcterms:modified xsi:type="dcterms:W3CDTF">2026-01-09T20:56:35Z</dcterms:modified>
  <dc:identifier>DAG9FuK_z4Q</dc:identifier>
</cp:coreProperties>
</file>

<file path=docProps/thumbnail.jpeg>
</file>